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46450a84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46450a84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456fb0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456fb0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46450a8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46450a8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hyperlink" Target="https://mediakix.com/blog/apple-statistic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2.jpg"/><Relationship Id="rId6" Type="http://schemas.openxmlformats.org/officeDocument/2006/relationships/image" Target="../media/image15.jpg"/><Relationship Id="rId7"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vanseodesign.com/about/" TargetMode="External"/><Relationship Id="rId4" Type="http://schemas.openxmlformats.org/officeDocument/2006/relationships/hyperlink" Target="https://www.cleverism.com/apple-product-desig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developer.apple.com/design/human-interface-guidelines/ios/app-architecture/load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www.businessinsider.in/21-tiny-design-features-that-show-Apples-incredible-attention-to-detail/A-breathing-sleep-light/slideshow/51856058.cms" TargetMode="External"/><Relationship Id="rId4" Type="http://schemas.openxmlformats.org/officeDocument/2006/relationships/image" Target="../media/image3.jpg"/><Relationship Id="rId5" Type="http://schemas.openxmlformats.org/officeDocument/2006/relationships/image" Target="../media/image1.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hyperlink" Target="https://www.smithsonianmag.com/arts-culture/how-steve-jobs-love-of-simplicity-fueled-a-design-revolution-23868877/"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383050" y="436125"/>
            <a:ext cx="5017500" cy="20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Apple’s Design Philosophy and Principles</a:t>
            </a:r>
            <a:endParaRPr/>
          </a:p>
        </p:txBody>
      </p:sp>
      <p:sp>
        <p:nvSpPr>
          <p:cNvPr id="229" name="Google Shape;229;p17"/>
          <p:cNvSpPr txBox="1"/>
          <p:nvPr>
            <p:ph type="ctrTitle"/>
          </p:nvPr>
        </p:nvSpPr>
        <p:spPr>
          <a:xfrm>
            <a:off x="4894025" y="3614125"/>
            <a:ext cx="4209300" cy="126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1300"/>
              <a:t>Meher Shashwat Nigam (20171062)</a:t>
            </a:r>
            <a:endParaRPr sz="1300"/>
          </a:p>
          <a:p>
            <a:pPr indent="0" lvl="0" marL="0" rtl="0" algn="r">
              <a:spcBef>
                <a:spcPts val="0"/>
              </a:spcBef>
              <a:spcAft>
                <a:spcPts val="0"/>
              </a:spcAft>
              <a:buNone/>
            </a:pPr>
            <a:r>
              <a:rPr lang="en-GB" sz="1300"/>
              <a:t>Anoushka Vyas (20171057)</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6"/>
          <p:cNvSpPr txBox="1"/>
          <p:nvPr>
            <p:ph type="title"/>
          </p:nvPr>
        </p:nvSpPr>
        <p:spPr>
          <a:xfrm>
            <a:off x="1245275" y="323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 </a:t>
            </a:r>
            <a:endParaRPr/>
          </a:p>
        </p:txBody>
      </p:sp>
      <p:grpSp>
        <p:nvGrpSpPr>
          <p:cNvPr id="294" name="Google Shape;294;p26"/>
          <p:cNvGrpSpPr/>
          <p:nvPr/>
        </p:nvGrpSpPr>
        <p:grpSpPr>
          <a:xfrm>
            <a:off x="7369015" y="1504137"/>
            <a:ext cx="784116" cy="719053"/>
            <a:chOff x="3207425" y="3154500"/>
            <a:chExt cx="1018200" cy="1018200"/>
          </a:xfrm>
        </p:grpSpPr>
        <p:sp>
          <p:nvSpPr>
            <p:cNvPr id="295" name="Google Shape;295;p26"/>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3257675" y="3204750"/>
              <a:ext cx="917700" cy="917700"/>
            </a:xfrm>
            <a:prstGeom prst="pie">
              <a:avLst>
                <a:gd fmla="val 1204713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txBox="1"/>
            <p:nvPr/>
          </p:nvSpPr>
          <p:spPr>
            <a:xfrm>
              <a:off x="3436176" y="3437831"/>
              <a:ext cx="5607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900">
                  <a:solidFill>
                    <a:schemeClr val="lt1"/>
                  </a:solidFill>
                  <a:latin typeface="Lato"/>
                  <a:ea typeface="Lato"/>
                  <a:cs typeface="Lato"/>
                  <a:sym typeface="Lato"/>
                </a:rPr>
                <a:t>18</a:t>
              </a:r>
              <a:r>
                <a:rPr b="1" lang="en-GB" sz="900">
                  <a:solidFill>
                    <a:schemeClr val="lt1"/>
                  </a:solidFill>
                  <a:latin typeface="Lato"/>
                  <a:ea typeface="Lato"/>
                  <a:cs typeface="Lato"/>
                  <a:sym typeface="Lato"/>
                </a:rPr>
                <a:t>%</a:t>
              </a:r>
              <a:endParaRPr b="1" sz="900">
                <a:solidFill>
                  <a:schemeClr val="lt1"/>
                </a:solidFill>
                <a:latin typeface="Lato"/>
                <a:ea typeface="Lato"/>
                <a:cs typeface="Lato"/>
                <a:sym typeface="Lato"/>
              </a:endParaRPr>
            </a:p>
            <a:p>
              <a:pPr indent="0" lvl="0" marL="0" rtl="0" algn="ctr">
                <a:spcBef>
                  <a:spcPts val="1600"/>
                </a:spcBef>
                <a:spcAft>
                  <a:spcPts val="0"/>
                </a:spcAft>
                <a:buNone/>
              </a:pPr>
              <a:r>
                <a:t/>
              </a:r>
              <a:endParaRPr b="1" sz="900">
                <a:solidFill>
                  <a:schemeClr val="lt1"/>
                </a:solidFill>
                <a:latin typeface="Lato"/>
                <a:ea typeface="Lato"/>
                <a:cs typeface="Lato"/>
                <a:sym typeface="Lato"/>
              </a:endParaRPr>
            </a:p>
          </p:txBody>
        </p:sp>
      </p:grpSp>
      <p:sp>
        <p:nvSpPr>
          <p:cNvPr id="300" name="Google Shape;300;p26"/>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6"/>
          <p:cNvGrpSpPr/>
          <p:nvPr/>
        </p:nvGrpSpPr>
        <p:grpSpPr>
          <a:xfrm>
            <a:off x="7391722" y="322999"/>
            <a:ext cx="738704" cy="771083"/>
            <a:chOff x="1359550" y="3154500"/>
            <a:chExt cx="1018200" cy="1018200"/>
          </a:xfrm>
        </p:grpSpPr>
        <p:grpSp>
          <p:nvGrpSpPr>
            <p:cNvPr id="302" name="Google Shape;302;p26"/>
            <p:cNvGrpSpPr/>
            <p:nvPr/>
          </p:nvGrpSpPr>
          <p:grpSpPr>
            <a:xfrm>
              <a:off x="1359550" y="3154500"/>
              <a:ext cx="1018200" cy="1018200"/>
              <a:chOff x="1359550" y="3154500"/>
              <a:chExt cx="1018200" cy="1018200"/>
            </a:xfrm>
          </p:grpSpPr>
          <p:sp>
            <p:nvSpPr>
              <p:cNvPr id="303" name="Google Shape;303;p26"/>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1409800" y="3204750"/>
                <a:ext cx="917700" cy="917700"/>
              </a:xfrm>
              <a:prstGeom prst="pie">
                <a:avLst>
                  <a:gd fmla="val 1897015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6"/>
            <p:cNvSpPr txBox="1"/>
            <p:nvPr/>
          </p:nvSpPr>
          <p:spPr>
            <a:xfrm>
              <a:off x="1634229" y="3508027"/>
              <a:ext cx="5625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800">
                  <a:solidFill>
                    <a:schemeClr val="lt1"/>
                  </a:solidFill>
                  <a:latin typeface="Lato"/>
                  <a:ea typeface="Lato"/>
                  <a:cs typeface="Lato"/>
                  <a:sym typeface="Lato"/>
                </a:rPr>
                <a:t>87%</a:t>
              </a:r>
              <a:endParaRPr b="1" sz="800">
                <a:solidFill>
                  <a:schemeClr val="lt1"/>
                </a:solidFill>
                <a:latin typeface="Lato"/>
                <a:ea typeface="Lato"/>
                <a:cs typeface="Lato"/>
                <a:sym typeface="Lato"/>
              </a:endParaRPr>
            </a:p>
            <a:p>
              <a:pPr indent="0" lvl="0" marL="0" rtl="0" algn="ctr">
                <a:spcBef>
                  <a:spcPts val="1600"/>
                </a:spcBef>
                <a:spcAft>
                  <a:spcPts val="0"/>
                </a:spcAft>
                <a:buNone/>
              </a:pPr>
              <a:r>
                <a:t/>
              </a:r>
              <a:endParaRPr b="1" sz="800">
                <a:solidFill>
                  <a:schemeClr val="lt1"/>
                </a:solidFill>
                <a:latin typeface="Lato"/>
                <a:ea typeface="Lato"/>
                <a:cs typeface="Lato"/>
                <a:sym typeface="Lato"/>
              </a:endParaRPr>
            </a:p>
          </p:txBody>
        </p:sp>
      </p:grpSp>
      <p:sp>
        <p:nvSpPr>
          <p:cNvPr id="308" name="Google Shape;308;p26"/>
          <p:cNvSpPr txBox="1"/>
          <p:nvPr/>
        </p:nvSpPr>
        <p:spPr>
          <a:xfrm>
            <a:off x="7391725" y="1094075"/>
            <a:ext cx="1225200" cy="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Lato"/>
                <a:ea typeface="Lato"/>
                <a:cs typeface="Lato"/>
                <a:sym typeface="Lato"/>
              </a:rPr>
              <a:t>Profit share</a:t>
            </a:r>
            <a:endParaRPr sz="1000">
              <a:solidFill>
                <a:srgbClr val="FFFFFF"/>
              </a:solidFill>
              <a:latin typeface="Lato"/>
              <a:ea typeface="Lato"/>
              <a:cs typeface="Lato"/>
              <a:sym typeface="Lato"/>
            </a:endParaRPr>
          </a:p>
        </p:txBody>
      </p:sp>
      <p:sp>
        <p:nvSpPr>
          <p:cNvPr id="309" name="Google Shape;309;p26"/>
          <p:cNvSpPr txBox="1"/>
          <p:nvPr/>
        </p:nvSpPr>
        <p:spPr>
          <a:xfrm>
            <a:off x="7526750" y="3028275"/>
            <a:ext cx="1018200" cy="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0" name="Google Shape;310;p26"/>
          <p:cNvSpPr txBox="1"/>
          <p:nvPr/>
        </p:nvSpPr>
        <p:spPr>
          <a:xfrm>
            <a:off x="7247625" y="2223200"/>
            <a:ext cx="1225200" cy="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Lato"/>
                <a:ea typeface="Lato"/>
                <a:cs typeface="Lato"/>
                <a:sym typeface="Lato"/>
              </a:rPr>
              <a:t>Smartphone sales globally</a:t>
            </a:r>
            <a:endParaRPr sz="1000">
              <a:solidFill>
                <a:srgbClr val="FFFFFF"/>
              </a:solidFill>
              <a:latin typeface="Lato"/>
              <a:ea typeface="Lato"/>
              <a:cs typeface="Lato"/>
              <a:sym typeface="Lato"/>
            </a:endParaRPr>
          </a:p>
        </p:txBody>
      </p:sp>
      <p:sp>
        <p:nvSpPr>
          <p:cNvPr id="311" name="Google Shape;311;p26"/>
          <p:cNvSpPr txBox="1"/>
          <p:nvPr/>
        </p:nvSpPr>
        <p:spPr>
          <a:xfrm>
            <a:off x="1323075" y="1021000"/>
            <a:ext cx="5468700" cy="285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Apple has sold over 1.3 billion iPhones since launch (2007).</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Since 2001, Apple’s stock price has grown by 15,000% making the company worth $1 trillion.</a:t>
            </a: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Apple sells 18% of smartphones globally and earns 87% of smartphone profits.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pic>
        <p:nvPicPr>
          <p:cNvPr id="312" name="Google Shape;312;p26"/>
          <p:cNvPicPr preferRelativeResize="0"/>
          <p:nvPr/>
        </p:nvPicPr>
        <p:blipFill>
          <a:blip r:embed="rId3">
            <a:alphaModFix/>
          </a:blip>
          <a:stretch>
            <a:fillRect/>
          </a:stretch>
        </p:blipFill>
        <p:spPr>
          <a:xfrm>
            <a:off x="4059200" y="2805209"/>
            <a:ext cx="4224975" cy="1584366"/>
          </a:xfrm>
          <a:prstGeom prst="rect">
            <a:avLst/>
          </a:prstGeom>
          <a:noFill/>
          <a:ln>
            <a:noFill/>
          </a:ln>
        </p:spPr>
      </p:pic>
      <p:pic>
        <p:nvPicPr>
          <p:cNvPr id="313" name="Google Shape;313;p26"/>
          <p:cNvPicPr preferRelativeResize="0"/>
          <p:nvPr/>
        </p:nvPicPr>
        <p:blipFill>
          <a:blip r:embed="rId4">
            <a:alphaModFix/>
          </a:blip>
          <a:stretch>
            <a:fillRect/>
          </a:stretch>
        </p:blipFill>
        <p:spPr>
          <a:xfrm>
            <a:off x="506750" y="2571750"/>
            <a:ext cx="3132868" cy="2327724"/>
          </a:xfrm>
          <a:prstGeom prst="rect">
            <a:avLst/>
          </a:prstGeom>
          <a:noFill/>
          <a:ln>
            <a:noFill/>
          </a:ln>
        </p:spPr>
      </p:pic>
      <p:sp>
        <p:nvSpPr>
          <p:cNvPr id="314" name="Google Shape;314;p26"/>
          <p:cNvSpPr txBox="1"/>
          <p:nvPr/>
        </p:nvSpPr>
        <p:spPr>
          <a:xfrm>
            <a:off x="4090000" y="4598175"/>
            <a:ext cx="4635300" cy="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u="sng">
                <a:solidFill>
                  <a:schemeClr val="hlink"/>
                </a:solidFill>
                <a:hlinkClick r:id="rId5"/>
              </a:rPr>
              <a:t>https://mediakix.com/blog/apple-statistics/</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20" name="Google Shape;320;p27"/>
          <p:cNvGrpSpPr/>
          <p:nvPr/>
        </p:nvGrpSpPr>
        <p:grpSpPr>
          <a:xfrm>
            <a:off x="4066820" y="1553491"/>
            <a:ext cx="3159984" cy="2439109"/>
            <a:chOff x="3553042" y="1657806"/>
            <a:chExt cx="3461100" cy="2671532"/>
          </a:xfrm>
        </p:grpSpPr>
        <p:sp>
          <p:nvSpPr>
            <p:cNvPr id="321" name="Google Shape;321;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9" name="Google Shape;329;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30" name="Google Shape;330;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27"/>
          <p:cNvGrpSpPr/>
          <p:nvPr/>
        </p:nvGrpSpPr>
        <p:grpSpPr>
          <a:xfrm>
            <a:off x="6762480" y="2546254"/>
            <a:ext cx="1024386" cy="1522884"/>
            <a:chOff x="6505573" y="2745170"/>
            <a:chExt cx="1122000" cy="1668000"/>
          </a:xfrm>
        </p:grpSpPr>
        <p:sp>
          <p:nvSpPr>
            <p:cNvPr id="332" name="Google Shape;332;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6" name="Google Shape;336;p27"/>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37" name="Google Shape;337;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7"/>
          <p:cNvGrpSpPr/>
          <p:nvPr/>
        </p:nvGrpSpPr>
        <p:grpSpPr>
          <a:xfrm>
            <a:off x="6405845" y="3121897"/>
            <a:ext cx="520684" cy="1036470"/>
            <a:chOff x="9543736" y="4486132"/>
            <a:chExt cx="570300" cy="1135235"/>
          </a:xfrm>
        </p:grpSpPr>
        <p:sp>
          <p:nvSpPr>
            <p:cNvPr id="339" name="Google Shape;339;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3" name="Google Shape;343;p27"/>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44" name="Google Shape;344;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27"/>
          <p:cNvGrpSpPr/>
          <p:nvPr/>
        </p:nvGrpSpPr>
        <p:grpSpPr>
          <a:xfrm>
            <a:off x="7564804" y="3443361"/>
            <a:ext cx="455496" cy="692277"/>
            <a:chOff x="7384375" y="3728000"/>
            <a:chExt cx="498900" cy="758244"/>
          </a:xfrm>
        </p:grpSpPr>
        <p:sp>
          <p:nvSpPr>
            <p:cNvPr id="346" name="Google Shape;346;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7"/>
          <p:cNvGrpSpPr/>
          <p:nvPr/>
        </p:nvGrpSpPr>
        <p:grpSpPr>
          <a:xfrm>
            <a:off x="7564836" y="3561758"/>
            <a:ext cx="478081" cy="462776"/>
            <a:chOff x="7384385" y="3857442"/>
            <a:chExt cx="523637" cy="506874"/>
          </a:xfrm>
        </p:grpSpPr>
        <p:sp>
          <p:nvSpPr>
            <p:cNvPr id="351" name="Google Shape;351;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7"/>
            <p:cNvGrpSpPr/>
            <p:nvPr/>
          </p:nvGrpSpPr>
          <p:grpSpPr>
            <a:xfrm>
              <a:off x="7384385" y="3857442"/>
              <a:ext cx="523637" cy="498900"/>
              <a:chOff x="7384385" y="3857442"/>
              <a:chExt cx="523637" cy="498900"/>
            </a:xfrm>
          </p:grpSpPr>
          <p:sp>
            <p:nvSpPr>
              <p:cNvPr id="353" name="Google Shape;353;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55" name="Google Shape;355;p27"/>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56" name="Google Shape;356;p27"/>
          <p:cNvGrpSpPr/>
          <p:nvPr/>
        </p:nvGrpSpPr>
        <p:grpSpPr>
          <a:xfrm>
            <a:off x="8110843" y="3443361"/>
            <a:ext cx="435785" cy="692277"/>
            <a:chOff x="7982421" y="3727763"/>
            <a:chExt cx="477311" cy="758244"/>
          </a:xfrm>
        </p:grpSpPr>
        <p:sp>
          <p:nvSpPr>
            <p:cNvPr id="357" name="Google Shape;357;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5" name="Google Shape;365;p27"/>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123975" y="765575"/>
            <a:ext cx="7038900" cy="58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Contents</a:t>
            </a:r>
            <a:endParaRPr/>
          </a:p>
        </p:txBody>
      </p:sp>
      <p:sp>
        <p:nvSpPr>
          <p:cNvPr id="235" name="Google Shape;235;p18"/>
          <p:cNvSpPr txBox="1"/>
          <p:nvPr>
            <p:ph idx="1" type="body"/>
          </p:nvPr>
        </p:nvSpPr>
        <p:spPr>
          <a:xfrm>
            <a:off x="3109825" y="1614200"/>
            <a:ext cx="3897300" cy="1709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Montserrat"/>
              <a:buChar char="●"/>
            </a:pPr>
            <a:r>
              <a:rPr lang="en-GB">
                <a:latin typeface="Montserrat"/>
                <a:ea typeface="Montserrat"/>
                <a:cs typeface="Montserrat"/>
                <a:sym typeface="Montserrat"/>
              </a:rPr>
              <a:t>Overview</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GB">
                <a:latin typeface="Montserrat"/>
                <a:ea typeface="Montserrat"/>
                <a:cs typeface="Montserrat"/>
                <a:sym typeface="Montserrat"/>
              </a:rPr>
              <a:t>Motivation</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GB">
                <a:latin typeface="Montserrat"/>
                <a:ea typeface="Montserrat"/>
                <a:cs typeface="Montserrat"/>
                <a:sym typeface="Montserrat"/>
              </a:rPr>
              <a:t>What do we hope to achieve?</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GB">
                <a:latin typeface="Montserrat"/>
                <a:ea typeface="Montserrat"/>
                <a:cs typeface="Montserrat"/>
                <a:sym typeface="Montserrat"/>
              </a:rPr>
              <a:t>Apple Product Design in a nutshell</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GB">
                <a:latin typeface="Montserrat"/>
                <a:ea typeface="Montserrat"/>
                <a:cs typeface="Montserrat"/>
                <a:sym typeface="Montserrat"/>
              </a:rPr>
              <a:t>Thing you never knew or didn’t notice</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GB">
                <a:latin typeface="Montserrat"/>
                <a:ea typeface="Montserrat"/>
                <a:cs typeface="Montserrat"/>
                <a:sym typeface="Montserrat"/>
              </a:rPr>
              <a:t>Market Trends</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5190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Montserrat"/>
                <a:ea typeface="Montserrat"/>
                <a:cs typeface="Montserrat"/>
                <a:sym typeface="Montserrat"/>
              </a:rPr>
              <a:t>We aim to study </a:t>
            </a:r>
            <a:r>
              <a:rPr b="1" lang="en-GB" sz="1500">
                <a:latin typeface="Montserrat"/>
                <a:ea typeface="Montserrat"/>
                <a:cs typeface="Montserrat"/>
                <a:sym typeface="Montserrat"/>
              </a:rPr>
              <a:t>Apple’s design philosophy </a:t>
            </a:r>
            <a:r>
              <a:rPr lang="en-GB" sz="1500">
                <a:latin typeface="Montserrat"/>
                <a:ea typeface="Montserrat"/>
                <a:cs typeface="Montserrat"/>
                <a:sym typeface="Montserrat"/>
              </a:rPr>
              <a:t>and how it successfully created a brand name that’s synonymous with great design. </a:t>
            </a:r>
            <a:endParaRPr sz="1500">
              <a:latin typeface="Montserrat"/>
              <a:ea typeface="Montserrat"/>
              <a:cs typeface="Montserrat"/>
              <a:sym typeface="Montserrat"/>
            </a:endParaRPr>
          </a:p>
          <a:p>
            <a:pPr indent="0" lvl="0" marL="0" rtl="0" algn="l">
              <a:spcBef>
                <a:spcPts val="1600"/>
              </a:spcBef>
              <a:spcAft>
                <a:spcPts val="0"/>
              </a:spcAft>
              <a:buNone/>
            </a:pPr>
            <a:r>
              <a:rPr lang="en-GB" sz="1500">
                <a:latin typeface="Montserrat"/>
                <a:ea typeface="Montserrat"/>
                <a:cs typeface="Montserrat"/>
                <a:sym typeface="Montserrat"/>
              </a:rPr>
              <a:t>We want to explore what design principles Apple products incorporate and connect them with Don </a:t>
            </a:r>
            <a:r>
              <a:rPr lang="en-GB" sz="1500">
                <a:latin typeface="Montserrat"/>
                <a:ea typeface="Montserrat"/>
                <a:cs typeface="Montserrat"/>
                <a:sym typeface="Montserrat"/>
              </a:rPr>
              <a:t>Norman’s</a:t>
            </a:r>
            <a:r>
              <a:rPr lang="en-GB" sz="1500">
                <a:latin typeface="Montserrat"/>
                <a:ea typeface="Montserrat"/>
                <a:cs typeface="Montserrat"/>
                <a:sym typeface="Montserrat"/>
              </a:rPr>
              <a:t> User centered design principles.</a:t>
            </a:r>
            <a:endParaRPr sz="1500">
              <a:latin typeface="Montserrat"/>
              <a:ea typeface="Montserrat"/>
              <a:cs typeface="Montserrat"/>
              <a:sym typeface="Montserrat"/>
            </a:endParaRPr>
          </a:p>
          <a:p>
            <a:pPr indent="0" lvl="0" marL="457200" rtl="0" algn="l">
              <a:spcBef>
                <a:spcPts val="1600"/>
              </a:spcBef>
              <a:spcAft>
                <a:spcPts val="0"/>
              </a:spcAft>
              <a:buNone/>
            </a:pPr>
            <a:r>
              <a:rPr lang="en-GB" sz="1200">
                <a:latin typeface="Montserrat"/>
                <a:ea typeface="Montserrat"/>
                <a:cs typeface="Montserrat"/>
                <a:sym typeface="Montserrat"/>
              </a:rPr>
              <a:t>Additionally,  </a:t>
            </a:r>
            <a:endParaRPr sz="1200">
              <a:latin typeface="Montserrat"/>
              <a:ea typeface="Montserrat"/>
              <a:cs typeface="Montserrat"/>
              <a:sym typeface="Montserrat"/>
            </a:endParaRPr>
          </a:p>
          <a:p>
            <a:pPr indent="-304800" lvl="0" marL="457200" rtl="0" algn="l">
              <a:spcBef>
                <a:spcPts val="1600"/>
              </a:spcBef>
              <a:spcAft>
                <a:spcPts val="0"/>
              </a:spcAft>
              <a:buSzPts val="1200"/>
              <a:buFont typeface="Montserrat"/>
              <a:buChar char="●"/>
            </a:pPr>
            <a:r>
              <a:rPr lang="en-GB" sz="1200">
                <a:latin typeface="Montserrat"/>
                <a:ea typeface="Montserrat"/>
                <a:cs typeface="Montserrat"/>
                <a:sym typeface="Montserrat"/>
              </a:rPr>
              <a:t>Try to understand how apple products have now become a status symbol, a luxury brand name.</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GB" sz="1200">
                <a:latin typeface="Montserrat"/>
                <a:ea typeface="Montserrat"/>
                <a:cs typeface="Montserrat"/>
                <a:sym typeface="Montserrat"/>
              </a:rPr>
              <a:t>H</a:t>
            </a:r>
            <a:r>
              <a:rPr lang="en-GB" sz="1200">
                <a:latin typeface="Montserrat"/>
                <a:ea typeface="Montserrat"/>
                <a:cs typeface="Montserrat"/>
                <a:sym typeface="Montserrat"/>
              </a:rPr>
              <a:t>ow Apple has successfully created its own separate market with a ‘family’ of appliances and products, that are only compatible with each other.</a:t>
            </a:r>
            <a:endParaRPr sz="1200">
              <a:latin typeface="Montserrat"/>
              <a:ea typeface="Montserrat"/>
              <a:cs typeface="Montserrat"/>
              <a:sym typeface="Montserrat"/>
            </a:endParaRPr>
          </a:p>
          <a:p>
            <a:pPr indent="0" lvl="0" marL="0" rtl="0" algn="l">
              <a:spcBef>
                <a:spcPts val="1600"/>
              </a:spcBef>
              <a:spcAft>
                <a:spcPts val="16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196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47" name="Google Shape;247;p20"/>
          <p:cNvSpPr txBox="1"/>
          <p:nvPr>
            <p:ph idx="1" type="body"/>
          </p:nvPr>
        </p:nvSpPr>
        <p:spPr>
          <a:xfrm>
            <a:off x="1123550" y="3201900"/>
            <a:ext cx="4888800" cy="9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Montserrat"/>
                <a:ea typeface="Montserrat"/>
                <a:cs typeface="Montserrat"/>
                <a:sym typeface="Montserrat"/>
              </a:rPr>
              <a:t>We started off by comparing Apple as a mobile phone brand but soon realized that it has completely revolutionized the way product design itself is perceived, raising the expectations of users.</a:t>
            </a:r>
            <a:endParaRPr sz="1400">
              <a:solidFill>
                <a:srgbClr val="FFFFFF"/>
              </a:solidFill>
              <a:latin typeface="Montserrat"/>
              <a:ea typeface="Montserrat"/>
              <a:cs typeface="Montserrat"/>
              <a:sym typeface="Montserrat"/>
            </a:endParaRPr>
          </a:p>
          <a:p>
            <a:pPr indent="0" lvl="0" marL="0" rtl="0" algn="l">
              <a:spcBef>
                <a:spcPts val="1600"/>
              </a:spcBef>
              <a:spcAft>
                <a:spcPts val="0"/>
              </a:spcAft>
              <a:buNone/>
            </a:pPr>
            <a:r>
              <a:t/>
            </a:r>
            <a:endParaRPr sz="1400">
              <a:solidFill>
                <a:srgbClr val="FFFFFF"/>
              </a:solidFill>
            </a:endParaRPr>
          </a:p>
          <a:p>
            <a:pPr indent="0" lvl="0" marL="0" rtl="0" algn="l">
              <a:spcBef>
                <a:spcPts val="1600"/>
              </a:spcBef>
              <a:spcAft>
                <a:spcPts val="0"/>
              </a:spcAft>
              <a:buNone/>
            </a:pPr>
            <a:r>
              <a:t/>
            </a:r>
            <a:endParaRPr sz="1400">
              <a:solidFill>
                <a:srgbClr val="FFFFFF"/>
              </a:solidFill>
            </a:endParaRPr>
          </a:p>
          <a:p>
            <a:pPr indent="0" lvl="0" marL="0" rtl="0" algn="l">
              <a:spcBef>
                <a:spcPts val="1600"/>
              </a:spcBef>
              <a:spcAft>
                <a:spcPts val="1600"/>
              </a:spcAft>
              <a:buNone/>
            </a:pPr>
            <a:r>
              <a:rPr lang="en-GB" sz="1400">
                <a:solidFill>
                  <a:srgbClr val="FFFFFF"/>
                </a:solidFill>
              </a:rPr>
              <a:t> </a:t>
            </a:r>
            <a:endParaRPr sz="1400">
              <a:solidFill>
                <a:srgbClr val="FFFFFF"/>
              </a:solidFill>
            </a:endParaRPr>
          </a:p>
        </p:txBody>
      </p:sp>
      <p:pic>
        <p:nvPicPr>
          <p:cNvPr id="248" name="Google Shape;248;p20"/>
          <p:cNvPicPr preferRelativeResize="0"/>
          <p:nvPr/>
        </p:nvPicPr>
        <p:blipFill>
          <a:blip r:embed="rId3">
            <a:alphaModFix/>
          </a:blip>
          <a:stretch>
            <a:fillRect/>
          </a:stretch>
        </p:blipFill>
        <p:spPr>
          <a:xfrm>
            <a:off x="1222900" y="1307863"/>
            <a:ext cx="970526" cy="1141174"/>
          </a:xfrm>
          <a:prstGeom prst="rect">
            <a:avLst/>
          </a:prstGeom>
          <a:noFill/>
          <a:ln>
            <a:noFill/>
          </a:ln>
        </p:spPr>
      </p:pic>
      <p:sp>
        <p:nvSpPr>
          <p:cNvPr id="249" name="Google Shape;249;p20"/>
          <p:cNvSpPr txBox="1"/>
          <p:nvPr>
            <p:ph idx="1" type="body"/>
          </p:nvPr>
        </p:nvSpPr>
        <p:spPr>
          <a:xfrm>
            <a:off x="3903250" y="1307838"/>
            <a:ext cx="4888800" cy="11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Montserrat"/>
                <a:ea typeface="Montserrat"/>
                <a:cs typeface="Montserrat"/>
                <a:sym typeface="Montserrat"/>
              </a:rPr>
              <a:t>The never ending battle of brand supremacy !</a:t>
            </a:r>
            <a:endParaRPr sz="14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400">
                <a:solidFill>
                  <a:srgbClr val="FFFFFF"/>
                </a:solidFill>
                <a:latin typeface="Montserrat"/>
                <a:ea typeface="Montserrat"/>
                <a:cs typeface="Montserrat"/>
                <a:sym typeface="Montserrat"/>
              </a:rPr>
              <a:t>Status symbol? Performance? Camera Quality? Pricing ?</a:t>
            </a:r>
            <a:endParaRPr sz="14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400">
                <a:solidFill>
                  <a:srgbClr val="FFFFFF"/>
                </a:solidFill>
                <a:latin typeface="Montserrat"/>
                <a:ea typeface="Montserrat"/>
                <a:cs typeface="Montserrat"/>
                <a:sym typeface="Montserrat"/>
              </a:rPr>
              <a:t>Design ! What’s your pick?</a:t>
            </a:r>
            <a:endParaRPr sz="1400">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sz="1400">
              <a:solidFill>
                <a:srgbClr val="FFFFFF"/>
              </a:solidFill>
            </a:endParaRPr>
          </a:p>
        </p:txBody>
      </p:sp>
      <p:pic>
        <p:nvPicPr>
          <p:cNvPr id="250" name="Google Shape;250;p20"/>
          <p:cNvPicPr preferRelativeResize="0"/>
          <p:nvPr/>
        </p:nvPicPr>
        <p:blipFill>
          <a:blip r:embed="rId4">
            <a:alphaModFix/>
          </a:blip>
          <a:stretch>
            <a:fillRect/>
          </a:stretch>
        </p:blipFill>
        <p:spPr>
          <a:xfrm>
            <a:off x="6684475" y="3358337"/>
            <a:ext cx="1321526" cy="1321526"/>
          </a:xfrm>
          <a:prstGeom prst="rect">
            <a:avLst/>
          </a:prstGeom>
          <a:noFill/>
          <a:ln>
            <a:noFill/>
          </a:ln>
        </p:spPr>
      </p:pic>
      <p:pic>
        <p:nvPicPr>
          <p:cNvPr id="251" name="Google Shape;251;p20"/>
          <p:cNvPicPr preferRelativeResize="0"/>
          <p:nvPr/>
        </p:nvPicPr>
        <p:blipFill>
          <a:blip r:embed="rId5">
            <a:alphaModFix/>
          </a:blip>
          <a:stretch>
            <a:fillRect/>
          </a:stretch>
        </p:blipFill>
        <p:spPr>
          <a:xfrm>
            <a:off x="6541975" y="2105326"/>
            <a:ext cx="1606524" cy="1860186"/>
          </a:xfrm>
          <a:prstGeom prst="rect">
            <a:avLst/>
          </a:prstGeom>
          <a:noFill/>
          <a:ln>
            <a:noFill/>
          </a:ln>
        </p:spPr>
      </p:pic>
      <p:pic>
        <p:nvPicPr>
          <p:cNvPr id="252" name="Google Shape;252;p20"/>
          <p:cNvPicPr preferRelativeResize="0"/>
          <p:nvPr/>
        </p:nvPicPr>
        <p:blipFill>
          <a:blip r:embed="rId6">
            <a:alphaModFix/>
          </a:blip>
          <a:stretch>
            <a:fillRect/>
          </a:stretch>
        </p:blipFill>
        <p:spPr>
          <a:xfrm>
            <a:off x="2528825" y="1389875"/>
            <a:ext cx="1141199" cy="1141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we hope to achieve?</a:t>
            </a:r>
            <a:endParaRPr/>
          </a:p>
        </p:txBody>
      </p:sp>
      <p:sp>
        <p:nvSpPr>
          <p:cNvPr id="258" name="Google Shape;258;p21"/>
          <p:cNvSpPr txBox="1"/>
          <p:nvPr>
            <p:ph idx="1" type="body"/>
          </p:nvPr>
        </p:nvSpPr>
        <p:spPr>
          <a:xfrm>
            <a:off x="3812775" y="1004150"/>
            <a:ext cx="5070300" cy="227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1"/>
                </a:solidFill>
                <a:latin typeface="Montserrat"/>
                <a:ea typeface="Montserrat"/>
                <a:cs typeface="Montserrat"/>
                <a:sym typeface="Montserrat"/>
              </a:rPr>
              <a:t>By the end of our study we want to be able to:</a:t>
            </a:r>
            <a:endParaRPr sz="1400">
              <a:solidFill>
                <a:schemeClr val="lt1"/>
              </a:solidFill>
              <a:latin typeface="Montserrat"/>
              <a:ea typeface="Montserrat"/>
              <a:cs typeface="Montserrat"/>
              <a:sym typeface="Montserrat"/>
            </a:endParaRPr>
          </a:p>
          <a:p>
            <a:pPr indent="-317500" lvl="0" marL="457200" rtl="0" algn="l">
              <a:spcBef>
                <a:spcPts val="160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Understand user focused product design principles* through principles of human computer interaction. </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What promotes consumers to choose a particular product*.</a:t>
            </a:r>
            <a:endParaRPr sz="1400">
              <a:solidFill>
                <a:schemeClr val="lt1"/>
              </a:solidFill>
              <a:latin typeface="Montserrat"/>
              <a:ea typeface="Montserrat"/>
              <a:cs typeface="Montserrat"/>
              <a:sym typeface="Montserrat"/>
            </a:endParaRPr>
          </a:p>
          <a:p>
            <a:pPr indent="0" lvl="0" marL="0" rtl="0" algn="l">
              <a:spcBef>
                <a:spcPts val="1600"/>
              </a:spcBef>
              <a:spcAft>
                <a:spcPts val="0"/>
              </a:spcAft>
              <a:buNone/>
            </a:pPr>
            <a:r>
              <a:rPr lang="en-GB" sz="1400">
                <a:solidFill>
                  <a:schemeClr val="lt1"/>
                </a:solidFill>
                <a:latin typeface="Montserrat"/>
                <a:ea typeface="Montserrat"/>
                <a:cs typeface="Montserrat"/>
                <a:sym typeface="Montserrat"/>
              </a:rPr>
              <a:t>Additionally try to gain insight into:</a:t>
            </a:r>
            <a:endParaRPr sz="1400">
              <a:solidFill>
                <a:schemeClr val="lt1"/>
              </a:solidFill>
              <a:latin typeface="Montserrat"/>
              <a:ea typeface="Montserrat"/>
              <a:cs typeface="Montserrat"/>
              <a:sym typeface="Montserrat"/>
            </a:endParaRPr>
          </a:p>
          <a:p>
            <a:pPr indent="-317500" lvl="0" marL="457200" rtl="0" algn="l">
              <a:spcBef>
                <a:spcPts val="160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How to create a brand name/ image</a:t>
            </a:r>
            <a:endParaRPr sz="1400">
              <a:solidFill>
                <a:schemeClr val="lt1"/>
              </a:solidFill>
              <a:latin typeface="Montserrat"/>
              <a:ea typeface="Montserrat"/>
              <a:cs typeface="Montserrat"/>
              <a:sym typeface="Montserrat"/>
            </a:endParaRPr>
          </a:p>
          <a:p>
            <a:pPr indent="0" lvl="0" marL="457200" rtl="0" algn="l">
              <a:spcBef>
                <a:spcPts val="1600"/>
              </a:spcBef>
              <a:spcAft>
                <a:spcPts val="0"/>
              </a:spcAft>
              <a:buNone/>
            </a:pPr>
            <a:r>
              <a:rPr lang="en-GB" sz="1200">
                <a:solidFill>
                  <a:schemeClr val="lt1"/>
                </a:solidFill>
                <a:latin typeface="Montserrat"/>
                <a:ea typeface="Montserrat"/>
                <a:cs typeface="Montserrat"/>
                <a:sym typeface="Montserrat"/>
              </a:rPr>
              <a:t>* (focused on electronics: laptops, mobile phones, pads in context of Apple products)</a:t>
            </a:r>
            <a:r>
              <a:rPr lang="en-GB" sz="1200">
                <a:solidFill>
                  <a:schemeClr val="lt1"/>
                </a:solidFill>
              </a:rPr>
              <a:t> </a:t>
            </a:r>
            <a:endParaRPr sz="1200">
              <a:solidFill>
                <a:schemeClr val="lt1"/>
              </a:solidFill>
            </a:endParaRPr>
          </a:p>
          <a:p>
            <a:pPr indent="0" lvl="0" marL="457200" rtl="0" algn="l">
              <a:spcBef>
                <a:spcPts val="1600"/>
              </a:spcBef>
              <a:spcAft>
                <a:spcPts val="0"/>
              </a:spcAft>
              <a:buNone/>
            </a:pPr>
            <a:r>
              <a:rPr lang="en-GB" sz="1400">
                <a:solidFill>
                  <a:schemeClr val="lt1"/>
                </a:solidFill>
              </a:rPr>
              <a:t> </a:t>
            </a:r>
            <a:endParaRPr sz="1400">
              <a:solidFill>
                <a:schemeClr val="lt1"/>
              </a:solidFil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Apple Product</a:t>
            </a:r>
            <a:r>
              <a:rPr lang="en-GB"/>
              <a:t> Design in a nutshell</a:t>
            </a:r>
            <a:endParaRPr/>
          </a:p>
        </p:txBody>
      </p:sp>
      <p:sp>
        <p:nvSpPr>
          <p:cNvPr id="264" name="Google Shape;264;p22"/>
          <p:cNvSpPr txBox="1"/>
          <p:nvPr>
            <p:ph idx="1" type="body"/>
          </p:nvPr>
        </p:nvSpPr>
        <p:spPr>
          <a:xfrm>
            <a:off x="906950" y="1103075"/>
            <a:ext cx="7429500" cy="3905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Montserrat"/>
              <a:buChar char="●"/>
            </a:pPr>
            <a:r>
              <a:rPr lang="en-GB">
                <a:solidFill>
                  <a:srgbClr val="00FFFF"/>
                </a:solidFill>
                <a:latin typeface="Montserrat"/>
                <a:ea typeface="Montserrat"/>
                <a:cs typeface="Montserrat"/>
                <a:sym typeface="Montserrat"/>
              </a:rPr>
              <a:t>Simplicity and minimalistic :</a:t>
            </a:r>
            <a:r>
              <a:rPr lang="en-GB">
                <a:latin typeface="Montserrat"/>
                <a:ea typeface="Montserrat"/>
                <a:cs typeface="Montserrat"/>
                <a:sym typeface="Montserrat"/>
              </a:rPr>
              <a:t> </a:t>
            </a:r>
            <a:r>
              <a:rPr lang="en-GB" sz="1200">
                <a:latin typeface="Montserrat"/>
                <a:ea typeface="Montserrat"/>
                <a:cs typeface="Montserrat"/>
                <a:sym typeface="Montserrat"/>
              </a:rPr>
              <a:t>Apple products have one of the most intuitive and simplest UI out there because complex designs tend to overwhelm users. This is one of the main reasons why it commands such loyalty from users, even when the price tag remains steep. </a:t>
            </a:r>
            <a:r>
              <a:rPr lang="en-GB" sz="1200">
                <a:solidFill>
                  <a:srgbClr val="00FF00"/>
                </a:solidFill>
                <a:latin typeface="Montserrat"/>
                <a:ea typeface="Montserrat"/>
                <a:cs typeface="Montserrat"/>
                <a:sym typeface="Montserrat"/>
              </a:rPr>
              <a:t>According to Don Norman, the most important characteristics of a good design are : discoverability and understanding.</a:t>
            </a:r>
            <a:endParaRPr sz="1100">
              <a:solidFill>
                <a:srgbClr val="00FF00"/>
              </a:solidFill>
              <a:highlight>
                <a:srgbClr val="FFFFFF"/>
              </a:highlight>
              <a:latin typeface="Arial"/>
              <a:ea typeface="Arial"/>
              <a:cs typeface="Arial"/>
              <a:sym typeface="Arial"/>
            </a:endParaRPr>
          </a:p>
          <a:p>
            <a:pPr indent="-311150" lvl="0" marL="457200" rtl="0" algn="l">
              <a:spcBef>
                <a:spcPts val="0"/>
              </a:spcBef>
              <a:spcAft>
                <a:spcPts val="0"/>
              </a:spcAft>
              <a:buClr>
                <a:srgbClr val="00FFFF"/>
              </a:buClr>
              <a:buSzPts val="1300"/>
              <a:buFont typeface="Montserrat"/>
              <a:buChar char="●"/>
            </a:pPr>
            <a:r>
              <a:rPr lang="en-GB">
                <a:solidFill>
                  <a:srgbClr val="00FFFF"/>
                </a:solidFill>
                <a:latin typeface="Montserrat"/>
                <a:ea typeface="Montserrat"/>
                <a:cs typeface="Montserrat"/>
                <a:sym typeface="Montserrat"/>
              </a:rPr>
              <a:t>Distinctive design : </a:t>
            </a:r>
            <a:r>
              <a:rPr lang="en-GB" sz="1200">
                <a:solidFill>
                  <a:srgbClr val="FFFFFF"/>
                </a:solidFill>
                <a:latin typeface="Montserrat"/>
                <a:ea typeface="Montserrat"/>
                <a:cs typeface="Montserrat"/>
                <a:sym typeface="Montserrat"/>
              </a:rPr>
              <a:t>Clean, friendly and fun. Successful combination of aesthetic design without compromising functionality. </a:t>
            </a:r>
            <a:r>
              <a:rPr lang="en-GB" sz="1200">
                <a:solidFill>
                  <a:srgbClr val="00FF00"/>
                </a:solidFill>
                <a:latin typeface="Montserrat"/>
                <a:ea typeface="Montserrat"/>
                <a:cs typeface="Montserrat"/>
                <a:sym typeface="Montserrat"/>
              </a:rPr>
              <a:t>As </a:t>
            </a:r>
            <a:r>
              <a:rPr lang="en-GB" sz="1200" u="sng">
                <a:solidFill>
                  <a:schemeClr val="hlink"/>
                </a:solidFill>
                <a:latin typeface="Montserrat"/>
                <a:ea typeface="Montserrat"/>
                <a:cs typeface="Montserrat"/>
                <a:sym typeface="Montserrat"/>
                <a:hlinkClick r:id="rId3"/>
              </a:rPr>
              <a:t>Steven Bradley </a:t>
            </a:r>
            <a:r>
              <a:rPr lang="en-GB" sz="1200">
                <a:solidFill>
                  <a:srgbClr val="00FF00"/>
                </a:solidFill>
                <a:latin typeface="Montserrat"/>
                <a:ea typeface="Montserrat"/>
                <a:cs typeface="Montserrat"/>
                <a:sym typeface="Montserrat"/>
              </a:rPr>
              <a:t>says, “Human beings have an attractiveness bias; we perceive beautiful things as being better, regardless of whether they actually are better”.</a:t>
            </a:r>
            <a:endParaRPr sz="1200">
              <a:solidFill>
                <a:srgbClr val="00FF00"/>
              </a:solidFill>
              <a:latin typeface="Montserrat"/>
              <a:ea typeface="Montserrat"/>
              <a:cs typeface="Montserrat"/>
              <a:sym typeface="Montserrat"/>
            </a:endParaRPr>
          </a:p>
          <a:p>
            <a:pPr indent="-311150" lvl="0" marL="457200" rtl="0" algn="l">
              <a:spcBef>
                <a:spcPts val="0"/>
              </a:spcBef>
              <a:spcAft>
                <a:spcPts val="0"/>
              </a:spcAft>
              <a:buClr>
                <a:srgbClr val="00FFFF"/>
              </a:buClr>
              <a:buSzPts val="1300"/>
              <a:buFont typeface="Montserrat"/>
              <a:buChar char="●"/>
            </a:pPr>
            <a:r>
              <a:rPr lang="en-GB">
                <a:solidFill>
                  <a:srgbClr val="00FFFF"/>
                </a:solidFill>
                <a:latin typeface="Montserrat"/>
                <a:ea typeface="Montserrat"/>
                <a:cs typeface="Montserrat"/>
                <a:sym typeface="Montserrat"/>
              </a:rPr>
              <a:t>Attention to detail : </a:t>
            </a:r>
            <a:r>
              <a:rPr lang="en-GB" sz="1200">
                <a:solidFill>
                  <a:srgbClr val="FFFFFF"/>
                </a:solidFill>
                <a:latin typeface="Montserrat"/>
                <a:ea typeface="Montserrat"/>
                <a:cs typeface="Montserrat"/>
                <a:sym typeface="Montserrat"/>
              </a:rPr>
              <a:t>By working closely with manufacturers, Apple is able to keep a tight rein on its quality control and it is able to prevent cheap and subpar materials from entering the process and becoming part of the finished product. </a:t>
            </a:r>
            <a:endParaRPr sz="12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00FFFF"/>
              </a:buClr>
              <a:buSzPts val="1300"/>
              <a:buFont typeface="Montserrat"/>
              <a:buChar char="●"/>
            </a:pPr>
            <a:r>
              <a:rPr lang="en-GB">
                <a:solidFill>
                  <a:srgbClr val="00FFFF"/>
                </a:solidFill>
                <a:latin typeface="Montserrat"/>
                <a:ea typeface="Montserrat"/>
                <a:cs typeface="Montserrat"/>
                <a:sym typeface="Montserrat"/>
              </a:rPr>
              <a:t>Well-structured product design process : </a:t>
            </a:r>
            <a:r>
              <a:rPr lang="en-GB" sz="1200">
                <a:solidFill>
                  <a:srgbClr val="FFFFFF"/>
                </a:solidFill>
                <a:latin typeface="Montserrat"/>
                <a:ea typeface="Montserrat"/>
                <a:cs typeface="Montserrat"/>
                <a:sym typeface="Montserrat"/>
              </a:rPr>
              <a:t>A design team only has around 12 to 20 people, </a:t>
            </a:r>
            <a:r>
              <a:rPr lang="en-GB" sz="1200">
                <a:solidFill>
                  <a:srgbClr val="FFFFFF"/>
                </a:solidFill>
                <a:latin typeface="Montserrat"/>
                <a:ea typeface="Montserrat"/>
                <a:cs typeface="Montserrat"/>
                <a:sym typeface="Montserrat"/>
              </a:rPr>
              <a:t>and this limit is advantageous in </a:t>
            </a:r>
            <a:r>
              <a:rPr lang="en-GB" sz="1200">
                <a:solidFill>
                  <a:srgbClr val="FFFFFF"/>
                </a:solidFill>
                <a:latin typeface="Montserrat"/>
                <a:ea typeface="Montserrat"/>
                <a:cs typeface="Montserrat"/>
                <a:sym typeface="Montserrat"/>
              </a:rPr>
              <a:t>keeping the team focused. Willingness to put its products through successive design iterations, to stay up to date with new technology and expectations of people.</a:t>
            </a:r>
            <a:endParaRPr sz="1200">
              <a:solidFill>
                <a:srgbClr val="FFFFFF"/>
              </a:solidFill>
              <a:latin typeface="Montserrat"/>
              <a:ea typeface="Montserrat"/>
              <a:cs typeface="Montserrat"/>
              <a:sym typeface="Montserrat"/>
            </a:endParaRPr>
          </a:p>
          <a:p>
            <a:pPr indent="0" lvl="0" marL="457200" rtl="0" algn="l">
              <a:spcBef>
                <a:spcPts val="1600"/>
              </a:spcBef>
              <a:spcAft>
                <a:spcPts val="0"/>
              </a:spcAft>
              <a:buNone/>
            </a:pPr>
            <a:r>
              <a:rPr lang="en-GB" sz="1100" u="sng">
                <a:solidFill>
                  <a:schemeClr val="hlink"/>
                </a:solidFill>
                <a:latin typeface="Arial"/>
                <a:ea typeface="Arial"/>
                <a:cs typeface="Arial"/>
                <a:sym typeface="Arial"/>
                <a:hlinkClick r:id="rId4"/>
              </a:rPr>
              <a:t>https://www.cleverism.com/apple-product-design/</a:t>
            </a:r>
            <a:endParaRPr sz="1200">
              <a:solidFill>
                <a:srgbClr val="FFFFFF"/>
              </a:solidFill>
              <a:latin typeface="Montserrat"/>
              <a:ea typeface="Montserrat"/>
              <a:cs typeface="Montserrat"/>
              <a:sym typeface="Montserrat"/>
            </a:endParaRPr>
          </a:p>
          <a:p>
            <a:pPr indent="0" lvl="0" marL="457200" rtl="0" algn="l">
              <a:spcBef>
                <a:spcPts val="1600"/>
              </a:spcBef>
              <a:spcAft>
                <a:spcPts val="1600"/>
              </a:spcAft>
              <a:buNone/>
            </a:pPr>
            <a:r>
              <a:t/>
            </a:r>
            <a:endParaRPr sz="1200">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1113650" y="327700"/>
            <a:ext cx="7823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An example in the User interface guidelines</a:t>
            </a:r>
            <a:endParaRPr sz="1800"/>
          </a:p>
        </p:txBody>
      </p:sp>
      <p:sp>
        <p:nvSpPr>
          <p:cNvPr id="270" name="Google Shape;270;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71" name="Google Shape;271;p23"/>
          <p:cNvPicPr preferRelativeResize="0"/>
          <p:nvPr/>
        </p:nvPicPr>
        <p:blipFill>
          <a:blip r:embed="rId3">
            <a:alphaModFix/>
          </a:blip>
          <a:stretch>
            <a:fillRect/>
          </a:stretch>
        </p:blipFill>
        <p:spPr>
          <a:xfrm>
            <a:off x="4222575" y="729678"/>
            <a:ext cx="4714775" cy="4031226"/>
          </a:xfrm>
          <a:prstGeom prst="rect">
            <a:avLst/>
          </a:prstGeom>
          <a:noFill/>
          <a:ln>
            <a:noFill/>
          </a:ln>
        </p:spPr>
      </p:pic>
      <p:sp>
        <p:nvSpPr>
          <p:cNvPr id="272" name="Google Shape;272;p23"/>
          <p:cNvSpPr txBox="1"/>
          <p:nvPr/>
        </p:nvSpPr>
        <p:spPr>
          <a:xfrm>
            <a:off x="559075" y="1489700"/>
            <a:ext cx="3577800" cy="28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Montserrat"/>
                <a:ea typeface="Montserrat"/>
                <a:cs typeface="Montserrat"/>
                <a:sym typeface="Montserrat"/>
              </a:rPr>
              <a:t>Apple has its own set of Human interface guidelines set for its iOS, macOS application developers so that a ‘fluid’ and ‘uniform’ experience is maintained.</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00FFFF"/>
              </a:solidFill>
              <a:latin typeface="Montserrat"/>
              <a:ea typeface="Montserrat"/>
              <a:cs typeface="Montserrat"/>
              <a:sym typeface="Montserrat"/>
            </a:endParaRPr>
          </a:p>
          <a:p>
            <a:pPr indent="0" lvl="0" marL="0" rtl="0" algn="l">
              <a:spcBef>
                <a:spcPts val="0"/>
              </a:spcBef>
              <a:spcAft>
                <a:spcPts val="0"/>
              </a:spcAft>
              <a:buNone/>
            </a:pPr>
            <a:r>
              <a:rPr lang="en-GB" sz="1300">
                <a:solidFill>
                  <a:srgbClr val="00FFFF"/>
                </a:solidFill>
                <a:latin typeface="Montserrat"/>
                <a:ea typeface="Montserrat"/>
                <a:cs typeface="Montserrat"/>
                <a:sym typeface="Montserrat"/>
              </a:rPr>
              <a:t>This example is an instance of user engagement which is critical according to Don Norman. </a:t>
            </a:r>
            <a:r>
              <a:rPr lang="en-GB" sz="1300">
                <a:solidFill>
                  <a:srgbClr val="00FF00"/>
                </a:solidFill>
                <a:latin typeface="Montserrat"/>
                <a:ea typeface="Montserrat"/>
                <a:cs typeface="Montserrat"/>
                <a:sym typeface="Montserrat"/>
              </a:rPr>
              <a:t>According to him its necessary to have a feedback mechanism, which informs about the ongoing functions of the device, which must be immediate and should be in such a way that keeps the user engaged.</a:t>
            </a:r>
            <a:r>
              <a:rPr lang="en-GB">
                <a:solidFill>
                  <a:srgbClr val="00FF00"/>
                </a:solidFill>
                <a:latin typeface="Montserrat"/>
                <a:ea typeface="Montserrat"/>
                <a:cs typeface="Montserrat"/>
                <a:sym typeface="Montserrat"/>
              </a:rPr>
              <a:t> </a:t>
            </a:r>
            <a:endParaRPr>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a:solidFill>
                <a:srgbClr val="00FF00"/>
              </a:solidFill>
              <a:latin typeface="Montserrat"/>
              <a:ea typeface="Montserrat"/>
              <a:cs typeface="Montserrat"/>
              <a:sym typeface="Montserrat"/>
            </a:endParaRPr>
          </a:p>
          <a:p>
            <a:pPr indent="0" lvl="0" marL="0" rtl="0" algn="l">
              <a:spcBef>
                <a:spcPts val="0"/>
              </a:spcBef>
              <a:spcAft>
                <a:spcPts val="0"/>
              </a:spcAft>
              <a:buNone/>
            </a:pPr>
            <a:r>
              <a:rPr lang="en-GB" sz="1100" u="sng">
                <a:solidFill>
                  <a:schemeClr val="hlink"/>
                </a:solidFill>
                <a:hlinkClick r:id="rId4"/>
              </a:rPr>
              <a:t>https://developer.apple.com/design/human-interface-guidelines/ios/app-architecture/loading/</a:t>
            </a:r>
            <a:endParaRPr sz="1100">
              <a:solidFill>
                <a:srgbClr val="FFFFFF"/>
              </a:solidFill>
            </a:endParaRPr>
          </a:p>
          <a:p>
            <a:pPr indent="0" lvl="0" marL="0" rtl="0" algn="l">
              <a:spcBef>
                <a:spcPts val="0"/>
              </a:spcBef>
              <a:spcAft>
                <a:spcPts val="0"/>
              </a:spcAft>
              <a:buNone/>
            </a:pPr>
            <a:r>
              <a:t/>
            </a:r>
            <a:endParaRPr sz="11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297500" y="393750"/>
            <a:ext cx="7111200" cy="736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GB"/>
              <a:t>Things you never knew or didn’t notice</a:t>
            </a:r>
            <a:endParaRPr/>
          </a:p>
        </p:txBody>
      </p:sp>
      <p:sp>
        <p:nvSpPr>
          <p:cNvPr id="278" name="Google Shape;278;p24"/>
          <p:cNvSpPr txBox="1"/>
          <p:nvPr>
            <p:ph idx="1" type="body"/>
          </p:nvPr>
        </p:nvSpPr>
        <p:spPr>
          <a:xfrm>
            <a:off x="660375" y="1416125"/>
            <a:ext cx="5826000" cy="3390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Montserrat"/>
              <a:buChar char="●"/>
            </a:pPr>
            <a:r>
              <a:rPr lang="en-GB">
                <a:solidFill>
                  <a:srgbClr val="FFFFFF"/>
                </a:solidFill>
                <a:latin typeface="Montserrat"/>
                <a:ea typeface="Montserrat"/>
                <a:cs typeface="Montserrat"/>
                <a:sym typeface="Montserrat"/>
              </a:rPr>
              <a:t>When engaging the voice dictation feature on newer Mac laptops, Apple automatically slows the internal fan speed to better hear your voice.</a:t>
            </a:r>
            <a:endParaRPr>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lang="en-GB">
                <a:solidFill>
                  <a:srgbClr val="FFFFFF"/>
                </a:solidFill>
                <a:latin typeface="Montserrat"/>
                <a:ea typeface="Montserrat"/>
                <a:cs typeface="Montserrat"/>
                <a:sym typeface="Montserrat"/>
              </a:rPr>
              <a:t>After people got used to using an iPhone's slide-to-unlock button, Apple removed the arrow button and guiding rail. While the new version is much more minimal, Apple still guides new users in the left-to-right motion by causing the text instructions to shine from left to right.</a:t>
            </a:r>
            <a:endParaRPr>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lang="en-GB">
                <a:solidFill>
                  <a:srgbClr val="FFFFFF"/>
                </a:solidFill>
                <a:latin typeface="Montserrat"/>
                <a:ea typeface="Montserrat"/>
                <a:cs typeface="Montserrat"/>
                <a:sym typeface="Montserrat"/>
              </a:rPr>
              <a:t>Apple designs its laptops so they can be opened with just one finger, thanks to that special groove on the front lip. It's worth noting that new devices can take some time to break in before it works.</a:t>
            </a:r>
            <a:endParaRPr>
              <a:solidFill>
                <a:srgbClr val="FFFFFF"/>
              </a:solidFill>
              <a:latin typeface="Montserrat"/>
              <a:ea typeface="Montserrat"/>
              <a:cs typeface="Montserrat"/>
              <a:sym typeface="Montserrat"/>
            </a:endParaRPr>
          </a:p>
          <a:p>
            <a:pPr indent="0" lvl="0" marL="457200" rtl="0" algn="l">
              <a:spcBef>
                <a:spcPts val="1600"/>
              </a:spcBef>
              <a:spcAft>
                <a:spcPts val="0"/>
              </a:spcAft>
              <a:buNone/>
            </a:pPr>
            <a:r>
              <a:rPr lang="en-GB" sz="1100" u="sng">
                <a:solidFill>
                  <a:schemeClr val="hlink"/>
                </a:solidFill>
                <a:latin typeface="Montserrat"/>
                <a:ea typeface="Montserrat"/>
                <a:cs typeface="Montserrat"/>
                <a:sym typeface="Montserrat"/>
                <a:hlinkClick r:id="rId3"/>
              </a:rPr>
              <a:t>https://www.businessinsider.in/21-tiny-design-features-that-show-Apples-incredible-attention-to-detail/A-breathing-sleep-light/slideshow/51856058.cms</a:t>
            </a:r>
            <a:endParaRPr sz="1100">
              <a:solidFill>
                <a:srgbClr val="FFFFFF"/>
              </a:solidFill>
              <a:latin typeface="Montserrat"/>
              <a:ea typeface="Montserrat"/>
              <a:cs typeface="Montserrat"/>
              <a:sym typeface="Montserrat"/>
            </a:endParaRPr>
          </a:p>
          <a:p>
            <a:pPr indent="0" lvl="0" marL="457200" rtl="0" algn="l">
              <a:spcBef>
                <a:spcPts val="1600"/>
              </a:spcBef>
              <a:spcAft>
                <a:spcPts val="0"/>
              </a:spcAft>
              <a:buNone/>
            </a:pPr>
            <a:r>
              <a:t/>
            </a:r>
            <a:endParaRPr>
              <a:solidFill>
                <a:srgbClr val="FFFFFF"/>
              </a:solidFill>
              <a:latin typeface="Montserrat"/>
              <a:ea typeface="Montserrat"/>
              <a:cs typeface="Montserrat"/>
              <a:sym typeface="Montserrat"/>
            </a:endParaRPr>
          </a:p>
          <a:p>
            <a:pPr indent="0" lvl="0" marL="457200" rtl="0" algn="l">
              <a:spcBef>
                <a:spcPts val="1600"/>
              </a:spcBef>
              <a:spcAft>
                <a:spcPts val="0"/>
              </a:spcAft>
              <a:buNone/>
            </a:pPr>
            <a:r>
              <a:t/>
            </a:r>
            <a:endParaRPr>
              <a:solidFill>
                <a:srgbClr val="FFFFFF"/>
              </a:solidFill>
              <a:latin typeface="Montserrat"/>
              <a:ea typeface="Montserrat"/>
              <a:cs typeface="Montserrat"/>
              <a:sym typeface="Montserrat"/>
            </a:endParaRPr>
          </a:p>
          <a:p>
            <a:pPr indent="0" lvl="0" marL="457200" rtl="0" algn="l">
              <a:spcBef>
                <a:spcPts val="1600"/>
              </a:spcBef>
              <a:spcAft>
                <a:spcPts val="0"/>
              </a:spcAft>
              <a:buNone/>
            </a:pPr>
            <a:r>
              <a:t/>
            </a:r>
            <a:endParaRPr>
              <a:solidFill>
                <a:srgbClr val="FFFFFF"/>
              </a:solidFill>
              <a:latin typeface="Montserrat"/>
              <a:ea typeface="Montserrat"/>
              <a:cs typeface="Montserrat"/>
              <a:sym typeface="Montserrat"/>
            </a:endParaRPr>
          </a:p>
          <a:p>
            <a:pPr indent="0" lvl="0" marL="457200" rtl="0" algn="l">
              <a:spcBef>
                <a:spcPts val="1600"/>
              </a:spcBef>
              <a:spcAft>
                <a:spcPts val="1600"/>
              </a:spcAft>
              <a:buNone/>
            </a:pPr>
            <a:r>
              <a:t/>
            </a:r>
            <a:endParaRPr>
              <a:solidFill>
                <a:srgbClr val="FFFFFF"/>
              </a:solidFill>
              <a:latin typeface="Montserrat"/>
              <a:ea typeface="Montserrat"/>
              <a:cs typeface="Montserrat"/>
              <a:sym typeface="Montserrat"/>
            </a:endParaRPr>
          </a:p>
        </p:txBody>
      </p:sp>
      <p:pic>
        <p:nvPicPr>
          <p:cNvPr descr="A smart fan that listens:" id="279" name="Google Shape;279;p24" title="A smart fan that listens:"/>
          <p:cNvPicPr preferRelativeResize="0"/>
          <p:nvPr/>
        </p:nvPicPr>
        <p:blipFill>
          <a:blip r:embed="rId4">
            <a:alphaModFix/>
          </a:blip>
          <a:stretch>
            <a:fillRect/>
          </a:stretch>
        </p:blipFill>
        <p:spPr>
          <a:xfrm>
            <a:off x="6656250" y="1129950"/>
            <a:ext cx="1615925" cy="851125"/>
          </a:xfrm>
          <a:prstGeom prst="rect">
            <a:avLst/>
          </a:prstGeom>
          <a:noFill/>
          <a:ln>
            <a:noFill/>
          </a:ln>
        </p:spPr>
      </p:pic>
      <p:pic>
        <p:nvPicPr>
          <p:cNvPr id="280" name="Google Shape;280;p24"/>
          <p:cNvPicPr preferRelativeResize="0"/>
          <p:nvPr/>
        </p:nvPicPr>
        <p:blipFill rotWithShape="1">
          <a:blip r:embed="rId5">
            <a:alphaModFix/>
          </a:blip>
          <a:srcRect b="0" l="9212" r="15087" t="47459"/>
          <a:stretch/>
        </p:blipFill>
        <p:spPr>
          <a:xfrm>
            <a:off x="6656250" y="2235250"/>
            <a:ext cx="1888975" cy="736200"/>
          </a:xfrm>
          <a:prstGeom prst="rect">
            <a:avLst/>
          </a:prstGeom>
          <a:noFill/>
          <a:ln>
            <a:noFill/>
          </a:ln>
        </p:spPr>
      </p:pic>
      <p:pic>
        <p:nvPicPr>
          <p:cNvPr id="281" name="Google Shape;281;p24"/>
          <p:cNvPicPr preferRelativeResize="0"/>
          <p:nvPr/>
        </p:nvPicPr>
        <p:blipFill>
          <a:blip r:embed="rId6">
            <a:alphaModFix/>
          </a:blip>
          <a:stretch>
            <a:fillRect/>
          </a:stretch>
        </p:blipFill>
        <p:spPr>
          <a:xfrm>
            <a:off x="6560750" y="3320250"/>
            <a:ext cx="2313349" cy="98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40775" y="52055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man behind it all: Steve Jobs</a:t>
            </a:r>
            <a:endParaRPr/>
          </a:p>
        </p:txBody>
      </p:sp>
      <p:pic>
        <p:nvPicPr>
          <p:cNvPr id="287" name="Google Shape;287;p25"/>
          <p:cNvPicPr preferRelativeResize="0"/>
          <p:nvPr/>
        </p:nvPicPr>
        <p:blipFill>
          <a:blip r:embed="rId3">
            <a:alphaModFix/>
          </a:blip>
          <a:stretch>
            <a:fillRect/>
          </a:stretch>
        </p:blipFill>
        <p:spPr>
          <a:xfrm>
            <a:off x="5050750" y="1694275"/>
            <a:ext cx="3476501" cy="2317675"/>
          </a:xfrm>
          <a:prstGeom prst="rect">
            <a:avLst/>
          </a:prstGeom>
          <a:noFill/>
          <a:ln>
            <a:noFill/>
          </a:ln>
        </p:spPr>
      </p:pic>
      <p:sp>
        <p:nvSpPr>
          <p:cNvPr id="288" name="Google Shape;288;p25"/>
          <p:cNvSpPr txBox="1"/>
          <p:nvPr/>
        </p:nvSpPr>
        <p:spPr>
          <a:xfrm>
            <a:off x="473450" y="1161963"/>
            <a:ext cx="4301400" cy="30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GB">
                <a:solidFill>
                  <a:srgbClr val="FFFFFF"/>
                </a:solidFill>
                <a:latin typeface="Montserrat"/>
                <a:ea typeface="Montserrat"/>
                <a:cs typeface="Montserrat"/>
                <a:sym typeface="Montserrat"/>
              </a:rPr>
              <a:t>Studying Apple’s design philosophy is incomplete without him. It was Steve Jobs outlook and fanatic attention to detail and symmetry that made the brand what it is today.</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GB">
                <a:solidFill>
                  <a:srgbClr val="FFFFFF"/>
                </a:solidFill>
                <a:latin typeface="Montserrat"/>
                <a:ea typeface="Montserrat"/>
                <a:cs typeface="Montserrat"/>
                <a:sym typeface="Montserrat"/>
              </a:rPr>
              <a:t>Jobs’ love of simplicity in design was honed when he became a practitioner of Buddhism. After dropping out of college, he made a long pilgrimage through India seeking enlightenment, but it was mainly the Japanese path of Zen Buddhism that stirred his sensibilities.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100" u="sng">
                <a:solidFill>
                  <a:schemeClr val="hlink"/>
                </a:solidFill>
                <a:hlinkClick r:id="rId4"/>
              </a:rPr>
              <a:t>https://www.smithsonianmag.com/arts-culture/how-steve-jobs-love-of-simplicity-fueled-a-design-revolution-23868877/</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